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9"/>
  </p:notesMasterIdLst>
  <p:sldIdLst>
    <p:sldId id="256" r:id="rId5"/>
    <p:sldId id="4404" r:id="rId6"/>
    <p:sldId id="4320" r:id="rId7"/>
    <p:sldId id="4347" r:id="rId8"/>
    <p:sldId id="4202" r:id="rId9"/>
    <p:sldId id="4367" r:id="rId10"/>
    <p:sldId id="4371" r:id="rId11"/>
    <p:sldId id="4408" r:id="rId12"/>
    <p:sldId id="4405" r:id="rId13"/>
    <p:sldId id="4384" r:id="rId14"/>
    <p:sldId id="4468" r:id="rId15"/>
    <p:sldId id="4398" r:id="rId16"/>
    <p:sldId id="4330" r:id="rId17"/>
    <p:sldId id="440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0000"/>
    <a:srgbClr val="011F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8" y="1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t Trask" userId="384e9559073622a4" providerId="LiveId" clId="{F176116F-662A-4EDB-84DF-C0B98CFED9A7}"/>
    <pc:docChg chg="custSel addSld modSld sldOrd">
      <pc:chgData name="Nat Trask" userId="384e9559073622a4" providerId="LiveId" clId="{F176116F-662A-4EDB-84DF-C0B98CFED9A7}" dt="2026-01-14T14:41:05.648" v="554" actId="478"/>
      <pc:docMkLst>
        <pc:docMk/>
      </pc:docMkLst>
      <pc:sldChg chg="modSp mod">
        <pc:chgData name="Nat Trask" userId="384e9559073622a4" providerId="LiveId" clId="{F176116F-662A-4EDB-84DF-C0B98CFED9A7}" dt="2026-01-14T14:32:29.732" v="70" actId="20577"/>
        <pc:sldMkLst>
          <pc:docMk/>
          <pc:sldMk cId="1234467323" sldId="256"/>
        </pc:sldMkLst>
        <pc:spChg chg="mod">
          <ac:chgData name="Nat Trask" userId="384e9559073622a4" providerId="LiveId" clId="{F176116F-662A-4EDB-84DF-C0B98CFED9A7}" dt="2026-01-14T14:32:29.732" v="70" actId="20577"/>
          <ac:spMkLst>
            <pc:docMk/>
            <pc:sldMk cId="1234467323" sldId="256"/>
            <ac:spMk id="4" creationId="{E6EF4B42-EE17-2D7E-2B03-882B1C938772}"/>
          </ac:spMkLst>
        </pc:spChg>
      </pc:sldChg>
      <pc:sldChg chg="modSp mod">
        <pc:chgData name="Nat Trask" userId="384e9559073622a4" providerId="LiveId" clId="{F176116F-662A-4EDB-84DF-C0B98CFED9A7}" dt="2026-01-14T14:33:19.721" v="145" actId="20577"/>
        <pc:sldMkLst>
          <pc:docMk/>
          <pc:sldMk cId="211064741" sldId="4202"/>
        </pc:sldMkLst>
        <pc:spChg chg="mod">
          <ac:chgData name="Nat Trask" userId="384e9559073622a4" providerId="LiveId" clId="{F176116F-662A-4EDB-84DF-C0B98CFED9A7}" dt="2026-01-14T14:33:19.721" v="145" actId="20577"/>
          <ac:spMkLst>
            <pc:docMk/>
            <pc:sldMk cId="211064741" sldId="4202"/>
            <ac:spMk id="13" creationId="{2502B556-6339-6CB6-4F69-514383506A41}"/>
          </ac:spMkLst>
        </pc:spChg>
      </pc:sldChg>
      <pc:sldChg chg="modSp mod">
        <pc:chgData name="Nat Trask" userId="384e9559073622a4" providerId="LiveId" clId="{F176116F-662A-4EDB-84DF-C0B98CFED9A7}" dt="2026-01-14T14:34:41.918" v="278" actId="20577"/>
        <pc:sldMkLst>
          <pc:docMk/>
          <pc:sldMk cId="873863381" sldId="4330"/>
        </pc:sldMkLst>
        <pc:spChg chg="mod">
          <ac:chgData name="Nat Trask" userId="384e9559073622a4" providerId="LiveId" clId="{F176116F-662A-4EDB-84DF-C0B98CFED9A7}" dt="2026-01-14T14:34:41.918" v="278" actId="20577"/>
          <ac:spMkLst>
            <pc:docMk/>
            <pc:sldMk cId="873863381" sldId="4330"/>
            <ac:spMk id="2" creationId="{0E4446CD-AF41-2AFF-D417-70C0642B6497}"/>
          </ac:spMkLst>
        </pc:spChg>
      </pc:sldChg>
      <pc:sldChg chg="ord">
        <pc:chgData name="Nat Trask" userId="384e9559073622a4" providerId="LiveId" clId="{F176116F-662A-4EDB-84DF-C0B98CFED9A7}" dt="2026-01-14T14:33:36.331" v="147"/>
        <pc:sldMkLst>
          <pc:docMk/>
          <pc:sldMk cId="2055019179" sldId="4367"/>
        </pc:sldMkLst>
      </pc:sldChg>
      <pc:sldChg chg="delSp modSp mod ord">
        <pc:chgData name="Nat Trask" userId="384e9559073622a4" providerId="LiveId" clId="{F176116F-662A-4EDB-84DF-C0B98CFED9A7}" dt="2026-01-14T14:40:14.319" v="500" actId="114"/>
        <pc:sldMkLst>
          <pc:docMk/>
          <pc:sldMk cId="1318344933" sldId="4371"/>
        </pc:sldMkLst>
        <pc:spChg chg="mod">
          <ac:chgData name="Nat Trask" userId="384e9559073622a4" providerId="LiveId" clId="{F176116F-662A-4EDB-84DF-C0B98CFED9A7}" dt="2026-01-14T14:40:14.319" v="500" actId="114"/>
          <ac:spMkLst>
            <pc:docMk/>
            <pc:sldMk cId="1318344933" sldId="4371"/>
            <ac:spMk id="3" creationId="{D984815B-6391-FF15-7D41-AB39E640F287}"/>
          </ac:spMkLst>
        </pc:spChg>
        <pc:spChg chg="del">
          <ac:chgData name="Nat Trask" userId="384e9559073622a4" providerId="LiveId" clId="{F176116F-662A-4EDB-84DF-C0B98CFED9A7}" dt="2026-01-14T14:35:46.238" v="280" actId="478"/>
          <ac:spMkLst>
            <pc:docMk/>
            <pc:sldMk cId="1318344933" sldId="4371"/>
            <ac:spMk id="7" creationId="{69128623-A1DB-9E7A-0514-5BA1E6A532AC}"/>
          </ac:spMkLst>
        </pc:spChg>
        <pc:spChg chg="del">
          <ac:chgData name="Nat Trask" userId="384e9559073622a4" providerId="LiveId" clId="{F176116F-662A-4EDB-84DF-C0B98CFED9A7}" dt="2026-01-14T14:35:48.695" v="281" actId="478"/>
          <ac:spMkLst>
            <pc:docMk/>
            <pc:sldMk cId="1318344933" sldId="4371"/>
            <ac:spMk id="8" creationId="{718620C8-F5BE-20D3-2BB7-6B7E23972772}"/>
          </ac:spMkLst>
        </pc:spChg>
      </pc:sldChg>
      <pc:sldChg chg="modSp mod">
        <pc:chgData name="Nat Trask" userId="384e9559073622a4" providerId="LiveId" clId="{F176116F-662A-4EDB-84DF-C0B98CFED9A7}" dt="2026-01-14T14:40:48.793" v="552" actId="20577"/>
        <pc:sldMkLst>
          <pc:docMk/>
          <pc:sldMk cId="3751840371" sldId="4384"/>
        </pc:sldMkLst>
        <pc:spChg chg="mod">
          <ac:chgData name="Nat Trask" userId="384e9559073622a4" providerId="LiveId" clId="{F176116F-662A-4EDB-84DF-C0B98CFED9A7}" dt="2026-01-14T14:40:48.793" v="552" actId="20577"/>
          <ac:spMkLst>
            <pc:docMk/>
            <pc:sldMk cId="3751840371" sldId="4384"/>
            <ac:spMk id="4" creationId="{6802D018-D655-3624-95DC-52E8C4CBBE79}"/>
          </ac:spMkLst>
        </pc:spChg>
      </pc:sldChg>
      <pc:sldChg chg="delSp mod">
        <pc:chgData name="Nat Trask" userId="384e9559073622a4" providerId="LiveId" clId="{F176116F-662A-4EDB-84DF-C0B98CFED9A7}" dt="2026-01-14T14:41:05.648" v="554" actId="478"/>
        <pc:sldMkLst>
          <pc:docMk/>
          <pc:sldMk cId="1991879503" sldId="4398"/>
        </pc:sldMkLst>
        <pc:spChg chg="del">
          <ac:chgData name="Nat Trask" userId="384e9559073622a4" providerId="LiveId" clId="{F176116F-662A-4EDB-84DF-C0B98CFED9A7}" dt="2026-01-14T14:41:02.064" v="553" actId="478"/>
          <ac:spMkLst>
            <pc:docMk/>
            <pc:sldMk cId="1991879503" sldId="4398"/>
            <ac:spMk id="14" creationId="{5E664A42-4F8D-1DBD-687E-ECFEECFD36F8}"/>
          </ac:spMkLst>
        </pc:spChg>
        <pc:spChg chg="del">
          <ac:chgData name="Nat Trask" userId="384e9559073622a4" providerId="LiveId" clId="{F176116F-662A-4EDB-84DF-C0B98CFED9A7}" dt="2026-01-14T14:41:02.064" v="553" actId="478"/>
          <ac:spMkLst>
            <pc:docMk/>
            <pc:sldMk cId="1991879503" sldId="4398"/>
            <ac:spMk id="15" creationId="{BE4C057C-EE36-792D-9BCC-9565E337AEE6}"/>
          </ac:spMkLst>
        </pc:spChg>
        <pc:spChg chg="del">
          <ac:chgData name="Nat Trask" userId="384e9559073622a4" providerId="LiveId" clId="{F176116F-662A-4EDB-84DF-C0B98CFED9A7}" dt="2026-01-14T14:41:05.648" v="554" actId="478"/>
          <ac:spMkLst>
            <pc:docMk/>
            <pc:sldMk cId="1991879503" sldId="4398"/>
            <ac:spMk id="16" creationId="{50A56AA1-477D-D90B-7643-1B8DE9C1C827}"/>
          </ac:spMkLst>
        </pc:spChg>
        <pc:picChg chg="del">
          <ac:chgData name="Nat Trask" userId="384e9559073622a4" providerId="LiveId" clId="{F176116F-662A-4EDB-84DF-C0B98CFED9A7}" dt="2026-01-14T14:41:02.064" v="553" actId="478"/>
          <ac:picMkLst>
            <pc:docMk/>
            <pc:sldMk cId="1991879503" sldId="4398"/>
            <ac:picMk id="9" creationId="{5B0FB4E4-C2C4-AD64-E67F-2949EA758D4B}"/>
          </ac:picMkLst>
        </pc:picChg>
      </pc:sldChg>
      <pc:sldChg chg="modSp mod">
        <pc:chgData name="Nat Trask" userId="384e9559073622a4" providerId="LiveId" clId="{F176116F-662A-4EDB-84DF-C0B98CFED9A7}" dt="2026-01-14T14:32:54.794" v="86" actId="20577"/>
        <pc:sldMkLst>
          <pc:docMk/>
          <pc:sldMk cId="1311139068" sldId="4404"/>
        </pc:sldMkLst>
        <pc:spChg chg="mod">
          <ac:chgData name="Nat Trask" userId="384e9559073622a4" providerId="LiveId" clId="{F176116F-662A-4EDB-84DF-C0B98CFED9A7}" dt="2026-01-14T14:32:47.099" v="81" actId="20577"/>
          <ac:spMkLst>
            <pc:docMk/>
            <pc:sldMk cId="1311139068" sldId="4404"/>
            <ac:spMk id="3" creationId="{060CC705-6DEB-5C78-A26E-CA97176E15D8}"/>
          </ac:spMkLst>
        </pc:spChg>
        <pc:spChg chg="mod">
          <ac:chgData name="Nat Trask" userId="384e9559073622a4" providerId="LiveId" clId="{F176116F-662A-4EDB-84DF-C0B98CFED9A7}" dt="2026-01-14T14:32:54.794" v="86" actId="20577"/>
          <ac:spMkLst>
            <pc:docMk/>
            <pc:sldMk cId="1311139068" sldId="4404"/>
            <ac:spMk id="4" creationId="{6802D018-D655-3624-95DC-52E8C4CBBE79}"/>
          </ac:spMkLst>
        </pc:spChg>
        <pc:spChg chg="mod">
          <ac:chgData name="Nat Trask" userId="384e9559073622a4" providerId="LiveId" clId="{F176116F-662A-4EDB-84DF-C0B98CFED9A7}" dt="2026-01-14T14:32:42.471" v="71" actId="1076"/>
          <ac:spMkLst>
            <pc:docMk/>
            <pc:sldMk cId="1311139068" sldId="4404"/>
            <ac:spMk id="8" creationId="{5C666BF0-862E-436D-439D-0CA0DE5259B9}"/>
          </ac:spMkLst>
        </pc:spChg>
        <pc:spChg chg="mod">
          <ac:chgData name="Nat Trask" userId="384e9559073622a4" providerId="LiveId" clId="{F176116F-662A-4EDB-84DF-C0B98CFED9A7}" dt="2026-01-14T14:32:42.471" v="71" actId="1076"/>
          <ac:spMkLst>
            <pc:docMk/>
            <pc:sldMk cId="1311139068" sldId="4404"/>
            <ac:spMk id="9" creationId="{C98A40CD-BEEC-A5E0-E7AC-564E2C8F3FFE}"/>
          </ac:spMkLst>
        </pc:spChg>
      </pc:sldChg>
      <pc:sldChg chg="ord">
        <pc:chgData name="Nat Trask" userId="384e9559073622a4" providerId="LiveId" clId="{F176116F-662A-4EDB-84DF-C0B98CFED9A7}" dt="2026-01-14T14:40:31.350" v="502"/>
        <pc:sldMkLst>
          <pc:docMk/>
          <pc:sldMk cId="44850473" sldId="4405"/>
        </pc:sldMkLst>
      </pc:sldChg>
      <pc:sldChg chg="modSp add mod">
        <pc:chgData name="Nat Trask" userId="384e9559073622a4" providerId="LiveId" clId="{F176116F-662A-4EDB-84DF-C0B98CFED9A7}" dt="2026-01-14T14:33:50.246" v="200" actId="20577"/>
        <pc:sldMkLst>
          <pc:docMk/>
          <pc:sldMk cId="3147135700" sldId="4408"/>
        </pc:sldMkLst>
        <pc:spChg chg="mod">
          <ac:chgData name="Nat Trask" userId="384e9559073622a4" providerId="LiveId" clId="{F176116F-662A-4EDB-84DF-C0B98CFED9A7}" dt="2026-01-14T14:33:50.246" v="200" actId="20577"/>
          <ac:spMkLst>
            <pc:docMk/>
            <pc:sldMk cId="3147135700" sldId="4408"/>
            <ac:spMk id="13" creationId="{3B5A4C6B-E353-0FBB-08DC-F126616DF71A}"/>
          </ac:spMkLst>
        </pc:spChg>
      </pc:sldChg>
      <pc:sldChg chg="addSp delSp modSp add mod">
        <pc:chgData name="Nat Trask" userId="384e9559073622a4" providerId="LiveId" clId="{F176116F-662A-4EDB-84DF-C0B98CFED9A7}" dt="2026-01-14T14:40:00.395" v="489" actId="20577"/>
        <pc:sldMkLst>
          <pc:docMk/>
          <pc:sldMk cId="2309135210" sldId="4468"/>
        </pc:sldMkLst>
        <pc:spChg chg="add mod">
          <ac:chgData name="Nat Trask" userId="384e9559073622a4" providerId="LiveId" clId="{F176116F-662A-4EDB-84DF-C0B98CFED9A7}" dt="2026-01-14T14:40:00.395" v="489" actId="20577"/>
          <ac:spMkLst>
            <pc:docMk/>
            <pc:sldMk cId="2309135210" sldId="4468"/>
            <ac:spMk id="9" creationId="{1854B97C-927D-014A-3EF0-FFE4BA818B4B}"/>
          </ac:spMkLst>
        </pc:spChg>
        <pc:spChg chg="mod">
          <ac:chgData name="Nat Trask" userId="384e9559073622a4" providerId="LiveId" clId="{F176116F-662A-4EDB-84DF-C0B98CFED9A7}" dt="2026-01-14T14:38:28.566" v="345" actId="20577"/>
          <ac:spMkLst>
            <pc:docMk/>
            <pc:sldMk cId="2309135210" sldId="4468"/>
            <ac:spMk id="11" creationId="{975DF25E-6036-FB9D-60D2-CCDD5ADB115F}"/>
          </ac:spMkLst>
        </pc:spChg>
        <pc:grpChg chg="add mod">
          <ac:chgData name="Nat Trask" userId="384e9559073622a4" providerId="LiveId" clId="{F176116F-662A-4EDB-84DF-C0B98CFED9A7}" dt="2026-01-14T14:37:58.826" v="292" actId="14100"/>
          <ac:grpSpMkLst>
            <pc:docMk/>
            <pc:sldMk cId="2309135210" sldId="4468"/>
            <ac:grpSpMk id="8" creationId="{88EB7D5E-5B81-1AAA-B0EB-FFC9004E42D7}"/>
          </ac:grpSpMkLst>
        </pc:grpChg>
        <pc:picChg chg="add mod ord">
          <ac:chgData name="Nat Trask" userId="384e9559073622a4" providerId="LiveId" clId="{F176116F-662A-4EDB-84DF-C0B98CFED9A7}" dt="2026-01-14T14:38:02.728" v="294" actId="166"/>
          <ac:picMkLst>
            <pc:docMk/>
            <pc:sldMk cId="2309135210" sldId="4468"/>
            <ac:picMk id="2" creationId="{B0B1D80D-91A0-98A6-CB85-744E80D9BE57}"/>
          </ac:picMkLst>
        </pc:picChg>
        <pc:picChg chg="add mod">
          <ac:chgData name="Nat Trask" userId="384e9559073622a4" providerId="LiveId" clId="{F176116F-662A-4EDB-84DF-C0B98CFED9A7}" dt="2026-01-14T14:37:54.936" v="291" actId="164"/>
          <ac:picMkLst>
            <pc:docMk/>
            <pc:sldMk cId="2309135210" sldId="4468"/>
            <ac:picMk id="3" creationId="{29DEF115-F81E-D971-8623-BDDB019026D7}"/>
          </ac:picMkLst>
        </pc:picChg>
        <pc:picChg chg="del">
          <ac:chgData name="Nat Trask" userId="384e9559073622a4" providerId="LiveId" clId="{F176116F-662A-4EDB-84DF-C0B98CFED9A7}" dt="2026-01-14T14:36:08.242" v="284" actId="478"/>
          <ac:picMkLst>
            <pc:docMk/>
            <pc:sldMk cId="2309135210" sldId="4468"/>
            <ac:picMk id="4" creationId="{2C45C06C-3674-B131-4C34-94E570A268BB}"/>
          </ac:picMkLst>
        </pc:picChg>
        <pc:picChg chg="add mod">
          <ac:chgData name="Nat Trask" userId="384e9559073622a4" providerId="LiveId" clId="{F176116F-662A-4EDB-84DF-C0B98CFED9A7}" dt="2026-01-14T14:37:54.936" v="291" actId="164"/>
          <ac:picMkLst>
            <pc:docMk/>
            <pc:sldMk cId="2309135210" sldId="4468"/>
            <ac:picMk id="5" creationId="{2CAA2797-A33A-4142-FB26-1B30CDF29BA0}"/>
          </ac:picMkLst>
        </pc:picChg>
        <pc:picChg chg="mod">
          <ac:chgData name="Nat Trask" userId="384e9559073622a4" providerId="LiveId" clId="{F176116F-662A-4EDB-84DF-C0B98CFED9A7}" dt="2026-01-14T14:36:13.747" v="286" actId="1076"/>
          <ac:picMkLst>
            <pc:docMk/>
            <pc:sldMk cId="2309135210" sldId="4468"/>
            <ac:picMk id="10" creationId="{1F88D4B0-DEA4-384D-F1D9-633C425668D9}"/>
          </ac:picMkLst>
        </pc:picChg>
        <pc:picChg chg="add mod">
          <ac:chgData name="Nat Trask" userId="384e9559073622a4" providerId="LiveId" clId="{F176116F-662A-4EDB-84DF-C0B98CFED9A7}" dt="2026-01-14T14:39:53.052" v="468" actId="1076"/>
          <ac:picMkLst>
            <pc:docMk/>
            <pc:sldMk cId="2309135210" sldId="4468"/>
            <ac:picMk id="13" creationId="{E0E83EC9-B681-7155-BB7E-D5DD09B2725A}"/>
          </ac:picMkLst>
        </pc:picChg>
        <pc:cxnChg chg="add mod">
          <ac:chgData name="Nat Trask" userId="384e9559073622a4" providerId="LiveId" clId="{F176116F-662A-4EDB-84DF-C0B98CFED9A7}" dt="2026-01-14T14:37:54.936" v="291" actId="164"/>
          <ac:cxnSpMkLst>
            <pc:docMk/>
            <pc:sldMk cId="2309135210" sldId="4468"/>
            <ac:cxnSpMk id="7" creationId="{BF9DC125-1A6E-A3E3-F6B0-32684FF5D842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2EE30B-A106-480B-B9C8-4FDB5B7D040A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15A8B5-C564-4A16-A543-DA68EFAD2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13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Condition on geometry in a discretization invariant manner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sym typeface="Calibri"/>
              </a:rPr>
              <a:pPr algn="r"/>
              <a:t>11</a:t>
            </a:fld>
            <a:endParaRPr lang="en-US" sz="1200" dirty="0">
              <a:solidFill>
                <a:schemeClr val="dk1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6990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9B9440C-1295-9350-41A3-E27870504F64}"/>
              </a:ext>
            </a:extLst>
          </p:cNvPr>
          <p:cNvSpPr/>
          <p:nvPr userDrawn="1"/>
        </p:nvSpPr>
        <p:spPr>
          <a:xfrm>
            <a:off x="0" y="6521668"/>
            <a:ext cx="10204231" cy="336331"/>
          </a:xfrm>
          <a:prstGeom prst="rect">
            <a:avLst/>
          </a:prstGeom>
          <a:solidFill>
            <a:srgbClr val="011F5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B0BCBA59-9AB2-CD5A-AE2B-77840F79FC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02124"/>
            <a:ext cx="2743200" cy="365125"/>
          </a:xfrm>
          <a:prstGeom prst="rect">
            <a:avLst/>
          </a:prstGeom>
        </p:spPr>
        <p:txBody>
          <a:bodyPr/>
          <a:lstStyle/>
          <a:p>
            <a:fld id="{0F5D7E86-2095-49DD-9534-6F9A73FD01F1}" type="datetime1">
              <a:rPr lang="en-US" smtClean="0"/>
              <a:t>1/14/2026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5419597-0D6D-5602-C4EF-03E36A62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92642" y="650727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D793AB5-86D1-8147-234A-B27BAB67D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4"/>
            <a:ext cx="2743200" cy="365125"/>
          </a:xfrm>
          <a:prstGeom prst="rect">
            <a:avLst/>
          </a:prstGeom>
        </p:spPr>
        <p:txBody>
          <a:bodyPr/>
          <a:lstStyle/>
          <a:p>
            <a:fld id="{A1A6707E-744E-4E78-8A21-5E48420B6F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2B8D4C-0792-BA49-5CB0-22AA9291C64B}"/>
              </a:ext>
            </a:extLst>
          </p:cNvPr>
          <p:cNvSpPr/>
          <p:nvPr userDrawn="1"/>
        </p:nvSpPr>
        <p:spPr>
          <a:xfrm>
            <a:off x="9480331" y="6521669"/>
            <a:ext cx="2711669" cy="336331"/>
          </a:xfrm>
          <a:prstGeom prst="rect">
            <a:avLst/>
          </a:prstGeom>
          <a:solidFill>
            <a:srgbClr val="97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964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ADB9E-D75F-561F-D0F4-C586279E3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3A5527-BAC2-979A-0475-270A56FDE4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89A26-ACDC-9B95-A42A-1B807755B9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9E7DBD-1537-427C-A3C2-A80BFDDCEDA9}" type="datetime1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1790A8-2A40-37A0-2E0D-BF45F1792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B05E7C-3190-5276-0111-F9A067114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A6707E-744E-4E78-8A21-5E48420B6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819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7EEFDF-5423-F97B-30DC-FE89714FA6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ADE5A3-17AF-3AB1-901A-CFBD2EA225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F5D484-9AF6-87B6-37D4-E7DDF240D4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6EDB22-CF19-429E-B676-1E058ABA0B2A}" type="datetime1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F2385E-FC2C-00DB-004D-ADD2F2160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CA07D9-479C-7324-1E01-F0939AC15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A6707E-744E-4E78-8A21-5E48420B6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0700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9733" y="6166934"/>
            <a:ext cx="2844800" cy="476250"/>
          </a:xfrm>
          <a:ln/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fld id="{C9CA6C2B-6061-6F46-BF6B-C0454CDDAB35}" type="datetime1">
              <a:rPr lang="en-US" smtClean="0"/>
              <a:pPr/>
              <a:t>1/14/2026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40" y="6519332"/>
            <a:ext cx="38608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838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g object 16">
            <a:extLst>
              <a:ext uri="{FF2B5EF4-FFF2-40B4-BE49-F238E27FC236}">
                <a16:creationId xmlns:a16="http://schemas.microsoft.com/office/drawing/2014/main" id="{FDF6AF6A-FC82-52C5-6AE1-C70B4710885C}"/>
              </a:ext>
            </a:extLst>
          </p:cNvPr>
          <p:cNvSpPr/>
          <p:nvPr userDrawn="1"/>
        </p:nvSpPr>
        <p:spPr>
          <a:xfrm>
            <a:off x="0" y="0"/>
            <a:ext cx="12192530" cy="6347748"/>
          </a:xfrm>
          <a:custGeom>
            <a:avLst/>
            <a:gdLst/>
            <a:ahLst/>
            <a:cxnLst/>
            <a:rect l="l" t="t" r="r" b="b"/>
            <a:pathLst>
              <a:path w="14618335" h="2510155">
                <a:moveTo>
                  <a:pt x="14618208" y="0"/>
                </a:moveTo>
                <a:lnTo>
                  <a:pt x="0" y="0"/>
                </a:lnTo>
                <a:lnTo>
                  <a:pt x="0" y="2509812"/>
                </a:lnTo>
                <a:lnTo>
                  <a:pt x="14618208" y="2509812"/>
                </a:lnTo>
                <a:lnTo>
                  <a:pt x="14618208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 sz="1499"/>
          </a:p>
        </p:txBody>
      </p:sp>
      <p:sp>
        <p:nvSpPr>
          <p:cNvPr id="6" name="Holder 2">
            <a:extLst>
              <a:ext uri="{FF2B5EF4-FFF2-40B4-BE49-F238E27FC236}">
                <a16:creationId xmlns:a16="http://schemas.microsoft.com/office/drawing/2014/main" id="{620C57C5-B905-2DDD-5134-731AAD999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20" y="279729"/>
            <a:ext cx="9589644" cy="461309"/>
          </a:xfrm>
        </p:spPr>
        <p:txBody>
          <a:bodyPr lIns="0" tIns="0" rIns="0" bIns="0"/>
          <a:lstStyle>
            <a:lvl1pPr>
              <a:defRPr sz="2998" b="0" i="0">
                <a:solidFill>
                  <a:srgbClr val="0D2B44"/>
                </a:solidFill>
                <a:latin typeface="Arial"/>
                <a:cs typeface="Arial"/>
              </a:defRPr>
            </a:lvl1pPr>
          </a:lstStyle>
          <a:p>
            <a:pPr rtl="0"/>
            <a:endParaRPr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F256D9C-8ABD-0BE9-436A-A51CD29A8F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8925" y="913486"/>
            <a:ext cx="11757706" cy="4799751"/>
          </a:xfrm>
          <a:prstGeom prst="rect">
            <a:avLst/>
          </a:prstGeom>
        </p:spPr>
        <p:txBody>
          <a:bodyPr/>
          <a:lstStyle>
            <a:lvl1pPr>
              <a:defRPr sz="1998" b="1">
                <a:solidFill>
                  <a:srgbClr val="50CC5C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64025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2_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2"/>
          <p:cNvSpPr txBox="1">
            <a:spLocks noGrp="1"/>
          </p:cNvSpPr>
          <p:nvPr>
            <p:ph type="title"/>
          </p:nvPr>
        </p:nvSpPr>
        <p:spPr>
          <a:xfrm>
            <a:off x="413536" y="20647"/>
            <a:ext cx="10972800" cy="924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95001A"/>
              </a:buClr>
              <a:buSzPts val="3600"/>
              <a:buFont typeface="Gill Sans"/>
              <a:buNone/>
              <a:defRPr sz="32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8" name="Google Shape;18;p22"/>
          <p:cNvSpPr txBox="1">
            <a:spLocks noGrp="1"/>
          </p:cNvSpPr>
          <p:nvPr>
            <p:ph type="body" idx="1"/>
          </p:nvPr>
        </p:nvSpPr>
        <p:spPr>
          <a:xfrm>
            <a:off x="573952" y="1203159"/>
            <a:ext cx="10972800" cy="492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 sz="1867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SzPts val="1800"/>
              <a:buChar char="–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SzPts val="1800"/>
              <a:buChar char="–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SzPts val="1800"/>
              <a:buChar char="»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lang="en-US" dirty="0"/>
          </a:p>
        </p:txBody>
      </p:sp>
      <p:grpSp>
        <p:nvGrpSpPr>
          <p:cNvPr id="19" name="Google Shape;19;p22"/>
          <p:cNvGrpSpPr/>
          <p:nvPr/>
        </p:nvGrpSpPr>
        <p:grpSpPr>
          <a:xfrm>
            <a:off x="-6771" y="945083"/>
            <a:ext cx="11589172" cy="63343"/>
            <a:chOff x="685800" y="1794746"/>
            <a:chExt cx="7772400" cy="179475"/>
          </a:xfrm>
        </p:grpSpPr>
        <p:sp>
          <p:nvSpPr>
            <p:cNvPr id="20" name="Google Shape;20;p22"/>
            <p:cNvSpPr/>
            <p:nvPr/>
          </p:nvSpPr>
          <p:spPr>
            <a:xfrm>
              <a:off x="685800" y="1794746"/>
              <a:ext cx="1170819" cy="1794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/>
              </a:endParaRPr>
            </a:p>
          </p:txBody>
        </p:sp>
        <p:sp>
          <p:nvSpPr>
            <p:cNvPr id="21" name="Google Shape;21;p22"/>
            <p:cNvSpPr/>
            <p:nvPr/>
          </p:nvSpPr>
          <p:spPr>
            <a:xfrm>
              <a:off x="1856619" y="1794746"/>
              <a:ext cx="2206599" cy="179475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33" b="0" i="0" u="none" strike="noStrike" cap="none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/>
              </a:endParaRPr>
            </a:p>
          </p:txBody>
        </p:sp>
        <p:sp>
          <p:nvSpPr>
            <p:cNvPr id="22" name="Google Shape;22;p22"/>
            <p:cNvSpPr/>
            <p:nvPr/>
          </p:nvSpPr>
          <p:spPr>
            <a:xfrm>
              <a:off x="4063218" y="1794746"/>
              <a:ext cx="4394982" cy="179475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33" b="0" i="0" u="none" strike="noStrike" cap="none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1749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D539783-EE89-92B0-3E93-F73332C9FE31}"/>
              </a:ext>
            </a:extLst>
          </p:cNvPr>
          <p:cNvSpPr/>
          <p:nvPr userDrawn="1"/>
        </p:nvSpPr>
        <p:spPr>
          <a:xfrm>
            <a:off x="0" y="6521668"/>
            <a:ext cx="10204231" cy="336331"/>
          </a:xfrm>
          <a:prstGeom prst="rect">
            <a:avLst/>
          </a:prstGeom>
          <a:solidFill>
            <a:srgbClr val="011F5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60F5D8-A6B0-1592-4915-8E4C9D6C3AE1}"/>
              </a:ext>
            </a:extLst>
          </p:cNvPr>
          <p:cNvSpPr/>
          <p:nvPr userDrawn="1"/>
        </p:nvSpPr>
        <p:spPr>
          <a:xfrm>
            <a:off x="9480331" y="6521669"/>
            <a:ext cx="2711669" cy="336331"/>
          </a:xfrm>
          <a:prstGeom prst="rect">
            <a:avLst/>
          </a:prstGeom>
          <a:solidFill>
            <a:srgbClr val="97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8E744-AD70-DE1A-6F16-DD1077369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4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A1A6707E-744E-4E78-8A21-5E48420B6F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CC34C-D4AF-FF6A-8E29-D50246202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1570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6A00D-E21C-22EE-27FC-48ED99C96D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15701"/>
            <a:ext cx="2743200" cy="365125"/>
          </a:xfrm>
          <a:prstGeom prst="rect">
            <a:avLst/>
          </a:prstGeom>
        </p:spPr>
        <p:txBody>
          <a:bodyPr/>
          <a:lstStyle/>
          <a:p>
            <a:fld id="{2A616D11-3496-4C11-B54D-7B160FC1FDB3}" type="datetime1">
              <a:rPr lang="en-US" smtClean="0"/>
              <a:t>1/14/2026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652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413A5-4FF5-C32C-2FAA-66CAD3B542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21997"/>
            <a:ext cx="2743200" cy="365125"/>
          </a:xfrm>
          <a:prstGeom prst="rect">
            <a:avLst/>
          </a:prstGeom>
        </p:spPr>
        <p:txBody>
          <a:bodyPr/>
          <a:lstStyle/>
          <a:p>
            <a:fld id="{B61C7B37-49D6-4ED0-9687-F2E016132632}" type="datetime1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76E173-C362-39A4-8047-11969AD6D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49414" y="6492874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0AC97-7FE7-228E-7D2A-A4F8FDAC7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93469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A1A6707E-744E-4E78-8A21-5E48420B6F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233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8CE8A-31DC-E158-82AC-9B2C90423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54C79B-683A-4C41-EAE6-14300D8AD2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C8ED00-031C-8F88-A435-25A5613F13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F148C8-255F-10CB-500B-CCC071EE70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D167EA-D8F6-44C9-B24C-6CFAF12AEB3A}" type="datetime1">
              <a:rPr lang="en-US" smtClean="0"/>
              <a:t>1/14/2026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B6B467-3F10-ED2E-7F90-5110CCC8B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245BD3-9C05-6D87-7C20-81C084562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A6707E-744E-4E78-8A21-5E48420B6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882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7A689-5AF9-C191-F105-EBF9FA280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C37907-A34E-521A-3C8C-F690092033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934640-6674-A8F9-B862-87F1615D9E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84CAC5-DAE4-6133-37FD-312863E2AB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40406B-0884-6FD6-7253-FF03203A54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0C323E-E770-A22D-D1CF-D70B49FA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6905C9-D908-485E-BFFF-4EA8ECAC1FE5}" type="datetime1">
              <a:rPr lang="en-US" smtClean="0"/>
              <a:t>1/14/2026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649129-9190-F9E0-DEF6-7E81D7E76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01FB9D-004A-6DD1-3E7D-8DE34EC86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A6707E-744E-4E78-8A21-5E48420B6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588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17C22-844D-2611-7754-0984262D2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06CAEE-B994-23FA-DD00-CDE05FA8B7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4D2287-CC13-4461-8013-39EFF1B42489}" type="datetime1">
              <a:rPr lang="en-US" smtClean="0"/>
              <a:t>1/14/2026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4CE269-2699-C850-CB62-5032563E1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53F6D3-250F-82C7-3B84-39CFC101A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A6707E-744E-4E78-8A21-5E48420B6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335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71578D-4886-336C-AEF2-5F718C812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F42E8-D329-46E3-A4F8-FCFC719AFB79}" type="datetime1">
              <a:rPr lang="en-US" smtClean="0"/>
              <a:t>1/14/2026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122D83-9277-A24D-323E-F08BB2E77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1ADB21-033F-5C5B-9186-2970FD0ED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A6707E-744E-4E78-8A21-5E48420B6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35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29721-1C79-5253-46FF-FF8F470B0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70C5E-2D84-90C7-0391-A3ED2A103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8859D9-E9A2-2107-5F06-5F7043517E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72BF8F-65A3-B986-DA13-BC33943CFE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6D4F5-5985-4FE8-9DFD-008CDAF625F2}" type="datetime1">
              <a:rPr lang="en-US" smtClean="0"/>
              <a:t>1/14/2026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6E1B41-B97A-A76E-F1E8-2D172FE2A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15AE90-81D5-CB3C-3785-B418DABF1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A6707E-744E-4E78-8A21-5E48420B6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657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A1C0C-F939-9989-3588-F50240649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E17AFA-7EBD-BA3A-37B8-D457F048CC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8AEDF9-06CB-3673-9D51-1983E8913F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05E713-D817-9939-FF74-F7710C4021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7632C6-2B57-443F-A6BF-3C50DDE28F09}" type="datetime1">
              <a:rPr lang="en-US" smtClean="0"/>
              <a:t>1/14/2026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F7F21E-226D-ED67-44ED-1CD930951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09227-A190-ED9F-719D-A6530D083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A6707E-744E-4E78-8A21-5E48420B6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268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9EAD20A-31B9-D820-F461-5D5F6C810F2C}"/>
              </a:ext>
            </a:extLst>
          </p:cNvPr>
          <p:cNvSpPr/>
          <p:nvPr userDrawn="1"/>
        </p:nvSpPr>
        <p:spPr>
          <a:xfrm>
            <a:off x="0" y="6521668"/>
            <a:ext cx="10204231" cy="336331"/>
          </a:xfrm>
          <a:prstGeom prst="rect">
            <a:avLst/>
          </a:prstGeom>
          <a:solidFill>
            <a:srgbClr val="011F5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140DDB-7499-94E4-17B5-033F598ECA86}"/>
              </a:ext>
            </a:extLst>
          </p:cNvPr>
          <p:cNvSpPr/>
          <p:nvPr userDrawn="1"/>
        </p:nvSpPr>
        <p:spPr>
          <a:xfrm>
            <a:off x="9480331" y="6521669"/>
            <a:ext cx="2711669" cy="336331"/>
          </a:xfrm>
          <a:prstGeom prst="rect">
            <a:avLst/>
          </a:prstGeom>
          <a:solidFill>
            <a:srgbClr val="97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DB7B143-4C36-2F71-86FC-CEDEF53960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algn="r"/>
            <a:fld id="{A1A6707E-744E-4E78-8A21-5E48420B6F0A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35D640D1-BCE6-BD3D-994F-0DD6040785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15701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9BCA501C-6711-9820-DC69-29F19F76B9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51570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AF5EA022-2056-41DB-90B0-C237346B23EB}" type="datetime1">
              <a:rPr lang="en-US" smtClean="0"/>
              <a:t>1/14/2026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493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8.pn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6fOlW-Y_Ss?feature=oembed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20.png"/><Relationship Id="rId5" Type="http://schemas.microsoft.com/office/2007/relationships/media" Target="../media/media3.mp4"/><Relationship Id="rId10" Type="http://schemas.openxmlformats.org/officeDocument/2006/relationships/image" Target="../media/image19.png"/><Relationship Id="rId4" Type="http://schemas.openxmlformats.org/officeDocument/2006/relationships/video" Target="../media/media2.mp4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6EF4B42-EE17-2D7E-2B03-882B1C938772}"/>
              </a:ext>
            </a:extLst>
          </p:cNvPr>
          <p:cNvSpPr txBox="1"/>
          <p:nvPr/>
        </p:nvSpPr>
        <p:spPr>
          <a:xfrm>
            <a:off x="492187" y="1179575"/>
            <a:ext cx="1146962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solidFill>
                  <a:srgbClr val="002060"/>
                </a:solidFill>
                <a:latin typeface="-apple-system"/>
              </a:rPr>
              <a:t>ENM5320 – Integrating AI into Scientific Computing</a:t>
            </a:r>
            <a:endParaRPr lang="en-US" b="1" dirty="0">
              <a:solidFill>
                <a:srgbClr val="002060"/>
              </a:solidFill>
              <a:latin typeface="-apple-system"/>
            </a:endParaRPr>
          </a:p>
          <a:p>
            <a:pPr algn="r"/>
            <a:r>
              <a:rPr lang="en-US" sz="2400" b="1" dirty="0">
                <a:solidFill>
                  <a:srgbClr val="C00000"/>
                </a:solidFill>
              </a:rPr>
              <a:t>Nat Trask</a:t>
            </a:r>
          </a:p>
          <a:p>
            <a:pPr algn="r"/>
            <a:r>
              <a:rPr lang="en-US" sz="2400" b="1" dirty="0">
                <a:solidFill>
                  <a:srgbClr val="C00000"/>
                </a:solidFill>
              </a:rPr>
              <a:t>PIMI lab</a:t>
            </a:r>
          </a:p>
          <a:p>
            <a:pPr algn="r"/>
            <a:r>
              <a:rPr lang="en-US" sz="2400" b="1" dirty="0">
                <a:solidFill>
                  <a:srgbClr val="C00000"/>
                </a:solidFill>
              </a:rPr>
              <a:t>University of Pennsylvania</a:t>
            </a:r>
          </a:p>
          <a:p>
            <a:pPr algn="just"/>
            <a:endParaRPr lang="en-US" sz="4000" b="1" dirty="0">
              <a:solidFill>
                <a:srgbClr val="C00000"/>
              </a:solidFill>
            </a:endParaRPr>
          </a:p>
        </p:txBody>
      </p:sp>
      <p:pic>
        <p:nvPicPr>
          <p:cNvPr id="2" name="Picture 6" descr="Sandia National Laboratories Logo PNG Transparent &amp; SVG ...">
            <a:extLst>
              <a:ext uri="{FF2B5EF4-FFF2-40B4-BE49-F238E27FC236}">
                <a16:creationId xmlns:a16="http://schemas.microsoft.com/office/drawing/2014/main" id="{F4FA0E4B-287B-247C-5F7D-CD92F6EA9E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64"/>
          <a:stretch/>
        </p:blipFill>
        <p:spPr bwMode="auto">
          <a:xfrm>
            <a:off x="9859195" y="5013499"/>
            <a:ext cx="1943100" cy="148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ownload Penn Logos | Penn Brand Standards">
            <a:extLst>
              <a:ext uri="{FF2B5EF4-FFF2-40B4-BE49-F238E27FC236}">
                <a16:creationId xmlns:a16="http://schemas.microsoft.com/office/drawing/2014/main" id="{39AEA0B6-3E6B-B71F-2B8E-226785E37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117" y="5374222"/>
            <a:ext cx="1598478" cy="106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4673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2FFB80-6440-C443-6F8A-4F1E4A7D7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C66E7B-680B-33CD-15EF-3FD031722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6707E-744E-4E78-8A21-5E48420B6F0A}" type="slidenum">
              <a:rPr lang="en-US" sz="1400" smtClean="0"/>
              <a:pPr/>
              <a:t>10</a:t>
            </a:fld>
            <a:endParaRPr lang="en-US" sz="140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BABD210-6CB0-FE4C-6D31-651B4B705F82}"/>
              </a:ext>
            </a:extLst>
          </p:cNvPr>
          <p:cNvSpPr>
            <a:spLocks noGrp="1"/>
          </p:cNvSpPr>
          <p:nvPr/>
        </p:nvSpPr>
        <p:spPr bwMode="auto">
          <a:xfrm>
            <a:off x="152401" y="-107545"/>
            <a:ext cx="10484068" cy="99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802D018-D655-3624-95DC-52E8C4CBBE79}"/>
              </a:ext>
            </a:extLst>
          </p:cNvPr>
          <p:cNvSpPr>
            <a:spLocks noGrp="1"/>
          </p:cNvSpPr>
          <p:nvPr/>
        </p:nvSpPr>
        <p:spPr bwMode="auto">
          <a:xfrm>
            <a:off x="163235" y="-136361"/>
            <a:ext cx="11072323" cy="99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2400" b="1" dirty="0"/>
              <a:t>Black-box physics don’t work for serious problems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A586E2F-50DC-645B-0AB4-C04FEA3B332D}"/>
              </a:ext>
            </a:extLst>
          </p:cNvPr>
          <p:cNvCxnSpPr/>
          <p:nvPr/>
        </p:nvCxnSpPr>
        <p:spPr>
          <a:xfrm>
            <a:off x="775109" y="1638001"/>
            <a:ext cx="0" cy="773723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E29321-A455-594C-A040-921ECDC08C65}"/>
              </a:ext>
            </a:extLst>
          </p:cNvPr>
          <p:cNvCxnSpPr>
            <a:cxnSpLocks/>
          </p:cNvCxnSpPr>
          <p:nvPr/>
        </p:nvCxnSpPr>
        <p:spPr>
          <a:xfrm flipV="1">
            <a:off x="786832" y="1638001"/>
            <a:ext cx="10492154" cy="3517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88EC31-974D-2933-69F3-179297263C05}"/>
              </a:ext>
            </a:extLst>
          </p:cNvPr>
          <p:cNvCxnSpPr>
            <a:cxnSpLocks/>
          </p:cNvCxnSpPr>
          <p:nvPr/>
        </p:nvCxnSpPr>
        <p:spPr>
          <a:xfrm>
            <a:off x="810278" y="2376556"/>
            <a:ext cx="7702062" cy="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9E050AC-5DF2-899D-2B71-C45165860E74}"/>
              </a:ext>
            </a:extLst>
          </p:cNvPr>
          <p:cNvCxnSpPr/>
          <p:nvPr/>
        </p:nvCxnSpPr>
        <p:spPr>
          <a:xfrm>
            <a:off x="8471311" y="2382416"/>
            <a:ext cx="0" cy="773723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C658930-4AF7-780C-3088-B560C21628D6}"/>
              </a:ext>
            </a:extLst>
          </p:cNvPr>
          <p:cNvCxnSpPr>
            <a:cxnSpLocks/>
          </p:cNvCxnSpPr>
          <p:nvPr/>
        </p:nvCxnSpPr>
        <p:spPr>
          <a:xfrm>
            <a:off x="11237957" y="1626278"/>
            <a:ext cx="0" cy="1554781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FDD4B18-4697-8CD8-F1FE-8AFE39FEEB13}"/>
              </a:ext>
            </a:extLst>
          </p:cNvPr>
          <p:cNvCxnSpPr>
            <a:cxnSpLocks/>
          </p:cNvCxnSpPr>
          <p:nvPr/>
        </p:nvCxnSpPr>
        <p:spPr>
          <a:xfrm>
            <a:off x="8435349" y="3173726"/>
            <a:ext cx="2840788" cy="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984C587-9DF2-92C5-B335-C453766ECCCB}"/>
              </a:ext>
            </a:extLst>
          </p:cNvPr>
          <p:cNvSpPr txBox="1"/>
          <p:nvPr/>
        </p:nvSpPr>
        <p:spPr>
          <a:xfrm>
            <a:off x="-391337" y="2426153"/>
            <a:ext cx="612463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Metal</a:t>
            </a:r>
          </a:p>
          <a:p>
            <a:pPr algn="ctr"/>
            <a:r>
              <a:rPr lang="en-US" sz="1400" b="1" dirty="0">
                <a:solidFill>
                  <a:srgbClr val="002060"/>
                </a:solidFill>
              </a:rPr>
              <a:t>Source of leeched electrons</a:t>
            </a:r>
          </a:p>
          <a:p>
            <a:pPr algn="ctr"/>
            <a:endParaRPr lang="en-US" sz="1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751BDA7-5CBB-70E0-7B72-F13BDDBB4BC4}"/>
              </a:ext>
            </a:extLst>
          </p:cNvPr>
          <p:cNvSpPr txBox="1"/>
          <p:nvPr/>
        </p:nvSpPr>
        <p:spPr>
          <a:xfrm>
            <a:off x="-391337" y="1713248"/>
            <a:ext cx="612463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Vacuum</a:t>
            </a:r>
          </a:p>
          <a:p>
            <a:pPr algn="ctr"/>
            <a:r>
              <a:rPr lang="en-US" sz="1400" b="1" dirty="0">
                <a:solidFill>
                  <a:srgbClr val="002060"/>
                </a:solidFill>
              </a:rPr>
              <a:t>Pulling electrons via capacitance</a:t>
            </a:r>
          </a:p>
          <a:p>
            <a:pPr algn="ctr"/>
            <a:endParaRPr lang="en-US" sz="1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2C80C82-64D6-25A3-6C28-457915A65CA4}"/>
              </a:ext>
            </a:extLst>
          </p:cNvPr>
          <p:cNvSpPr txBox="1"/>
          <p:nvPr/>
        </p:nvSpPr>
        <p:spPr>
          <a:xfrm>
            <a:off x="6786092" y="2652006"/>
            <a:ext cx="612463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Electron Collector</a:t>
            </a:r>
          </a:p>
          <a:p>
            <a:pPr algn="ctr"/>
            <a:r>
              <a:rPr lang="en-US" sz="1400" b="1" dirty="0">
                <a:solidFill>
                  <a:srgbClr val="002060"/>
                </a:solidFill>
              </a:rPr>
              <a:t>To bombard downstream target</a:t>
            </a:r>
          </a:p>
          <a:p>
            <a:pPr algn="ctr"/>
            <a:endParaRPr lang="en-US" sz="1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E0625F4-F253-8960-0CA4-D0F8FF1200E4}"/>
              </a:ext>
            </a:extLst>
          </p:cNvPr>
          <p:cNvSpPr txBox="1"/>
          <p:nvPr/>
        </p:nvSpPr>
        <p:spPr>
          <a:xfrm>
            <a:off x="-373949" y="927724"/>
            <a:ext cx="612463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Metal</a:t>
            </a:r>
          </a:p>
          <a:p>
            <a:pPr algn="ctr"/>
            <a:r>
              <a:rPr lang="en-US" sz="1400" b="1" dirty="0">
                <a:solidFill>
                  <a:srgbClr val="002060"/>
                </a:solidFill>
              </a:rPr>
              <a:t>Source of leeched electrons</a:t>
            </a:r>
          </a:p>
          <a:p>
            <a:pPr algn="ctr"/>
            <a:endParaRPr lang="en-US" sz="14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30C700F-0D9A-BF1B-AE58-E9B4E13F07F7}"/>
              </a:ext>
            </a:extLst>
          </p:cNvPr>
          <p:cNvSpPr txBox="1"/>
          <p:nvPr/>
        </p:nvSpPr>
        <p:spPr>
          <a:xfrm>
            <a:off x="-2345324" y="1437523"/>
            <a:ext cx="61246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V+</a:t>
            </a:r>
          </a:p>
          <a:p>
            <a:pPr algn="ctr"/>
            <a:endParaRPr lang="en-US" sz="14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3E86381-F273-0B34-B20F-A181A34FF967}"/>
              </a:ext>
            </a:extLst>
          </p:cNvPr>
          <p:cNvSpPr txBox="1"/>
          <p:nvPr/>
        </p:nvSpPr>
        <p:spPr>
          <a:xfrm>
            <a:off x="-2358621" y="2479775"/>
            <a:ext cx="61246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V-</a:t>
            </a:r>
          </a:p>
          <a:p>
            <a:pPr algn="ctr"/>
            <a:endParaRPr lang="en-US" sz="14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588559C-ED06-BBBD-DD89-6F96A5CC47A4}"/>
              </a:ext>
            </a:extLst>
          </p:cNvPr>
          <p:cNvSpPr txBox="1"/>
          <p:nvPr/>
        </p:nvSpPr>
        <p:spPr>
          <a:xfrm>
            <a:off x="747059" y="1349124"/>
            <a:ext cx="61246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1400" b="1" dirty="0">
              <a:solidFill>
                <a:srgbClr val="C00000"/>
              </a:solidFill>
            </a:endParaRPr>
          </a:p>
          <a:p>
            <a:pPr algn="ctr"/>
            <a:endParaRPr lang="en-US" sz="14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9340C47-E649-66C7-DCD3-A652718AC595}"/>
              </a:ext>
            </a:extLst>
          </p:cNvPr>
          <p:cNvSpPr txBox="1"/>
          <p:nvPr/>
        </p:nvSpPr>
        <p:spPr>
          <a:xfrm>
            <a:off x="4821970" y="1686655"/>
            <a:ext cx="612463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Magnetic Field</a:t>
            </a:r>
          </a:p>
          <a:p>
            <a:pPr algn="ctr"/>
            <a:r>
              <a:rPr lang="en-US" sz="1400" b="1" dirty="0">
                <a:solidFill>
                  <a:srgbClr val="002060"/>
                </a:solidFill>
              </a:rPr>
              <a:t>Driving harvested electron dynamics</a:t>
            </a:r>
          </a:p>
          <a:p>
            <a:pPr algn="ctr"/>
            <a:endParaRPr lang="en-US" sz="1400" dirty="0"/>
          </a:p>
        </p:txBody>
      </p:sp>
      <p:pic>
        <p:nvPicPr>
          <p:cNvPr id="5" name="Picture 2" descr="Energy – Z Pulsed Power Facility">
            <a:extLst>
              <a:ext uri="{FF2B5EF4-FFF2-40B4-BE49-F238E27FC236}">
                <a16:creationId xmlns:a16="http://schemas.microsoft.com/office/drawing/2014/main" id="{17FD64B5-4A6E-C8E5-CBDB-4E4EC35AB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138" y="116608"/>
            <a:ext cx="4328765" cy="1375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ompressed_plasma_model_rollout_logmom (1)">
            <a:hlinkClick r:id="" action="ppaction://media"/>
            <a:extLst>
              <a:ext uri="{FF2B5EF4-FFF2-40B4-BE49-F238E27FC236}">
                <a16:creationId xmlns:a16="http://schemas.microsoft.com/office/drawing/2014/main" id="{7DFEBA98-329C-3422-4847-276CB7B6AF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8815" t="9666" r="9104"/>
          <a:stretch>
            <a:fillRect/>
          </a:stretch>
        </p:blipFill>
        <p:spPr>
          <a:xfrm>
            <a:off x="1622324" y="3247802"/>
            <a:ext cx="8677950" cy="318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840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0EA2101-92B2-78FC-ABC6-0944FE0EC056}"/>
              </a:ext>
            </a:extLst>
          </p:cNvPr>
          <p:cNvSpPr txBox="1"/>
          <p:nvPr/>
        </p:nvSpPr>
        <p:spPr>
          <a:xfrm>
            <a:off x="0" y="6509614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46</a:t>
            </a:r>
          </a:p>
        </p:txBody>
      </p:sp>
      <p:pic>
        <p:nvPicPr>
          <p:cNvPr id="10" name="Picture 9" descr="A close-up of several images of dots&#10;&#10;AI-generated content may be incorrect.">
            <a:extLst>
              <a:ext uri="{FF2B5EF4-FFF2-40B4-BE49-F238E27FC236}">
                <a16:creationId xmlns:a16="http://schemas.microsoft.com/office/drawing/2014/main" id="{1F88D4B0-DEA4-384D-F1D9-633C42566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750953" y="2409177"/>
            <a:ext cx="5406954" cy="269253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75DF25E-6036-FB9D-60D2-CCDD5ADB115F}"/>
              </a:ext>
            </a:extLst>
          </p:cNvPr>
          <p:cNvSpPr>
            <a:spLocks noGrp="1"/>
          </p:cNvSpPr>
          <p:nvPr/>
        </p:nvSpPr>
        <p:spPr bwMode="auto">
          <a:xfrm>
            <a:off x="78452" y="-130712"/>
            <a:ext cx="11430375" cy="99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dirty="0"/>
              <a:t>What kind of things can we build with these tools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8EB7D5E-5B81-1AAA-B0EB-FFC9004E42D7}"/>
              </a:ext>
            </a:extLst>
          </p:cNvPr>
          <p:cNvGrpSpPr/>
          <p:nvPr/>
        </p:nvGrpSpPr>
        <p:grpSpPr>
          <a:xfrm>
            <a:off x="214691" y="1078745"/>
            <a:ext cx="3742314" cy="2603131"/>
            <a:chOff x="214691" y="1078745"/>
            <a:chExt cx="5174120" cy="35396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9DEF115-F81E-D971-8623-BDDB01902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0802" y="1078745"/>
              <a:ext cx="4448009" cy="353961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CAA2797-A33A-4142-FB26-1B30CDF29B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807" r="70785" b="16126"/>
            <a:stretch/>
          </p:blipFill>
          <p:spPr>
            <a:xfrm>
              <a:off x="214691" y="1457139"/>
              <a:ext cx="1778162" cy="175230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BF9DC125-1A6E-A3E3-F6B0-32684FF5D842}"/>
                </a:ext>
              </a:extLst>
            </p:cNvPr>
            <p:cNvCxnSpPr>
              <a:cxnSpLocks/>
            </p:cNvCxnSpPr>
            <p:nvPr/>
          </p:nvCxnSpPr>
          <p:spPr>
            <a:xfrm>
              <a:off x="1453556" y="2737497"/>
              <a:ext cx="1382662" cy="693714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0B1D80D-91A0-98A6-CB85-744E80D9BE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224" y="3582881"/>
            <a:ext cx="3319769" cy="29064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854B97C-927D-014A-3EF0-FFE4BA818B4B}"/>
              </a:ext>
            </a:extLst>
          </p:cNvPr>
          <p:cNvSpPr txBox="1"/>
          <p:nvPr/>
        </p:nvSpPr>
        <p:spPr>
          <a:xfrm>
            <a:off x="4313164" y="1611654"/>
            <a:ext cx="403195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Digital Twins for Systems of Systems</a:t>
            </a:r>
          </a:p>
          <a:p>
            <a:pPr algn="ctr"/>
            <a:endParaRPr lang="en-US" b="1" dirty="0">
              <a:solidFill>
                <a:srgbClr val="C00000"/>
              </a:solidFill>
            </a:endParaRPr>
          </a:p>
          <a:p>
            <a:pPr algn="ctr"/>
            <a:r>
              <a:rPr lang="en-US" b="1" dirty="0">
                <a:solidFill>
                  <a:srgbClr val="C00000"/>
                </a:solidFill>
              </a:rPr>
              <a:t>Foundation models for Geometry Exploration</a:t>
            </a:r>
          </a:p>
          <a:p>
            <a:pPr algn="ctr"/>
            <a:endParaRPr lang="en-US" b="1" dirty="0">
              <a:solidFill>
                <a:srgbClr val="C00000"/>
              </a:solidFill>
            </a:endParaRPr>
          </a:p>
          <a:p>
            <a:pPr algn="ctr"/>
            <a:r>
              <a:rPr lang="en-US" b="1" dirty="0">
                <a:solidFill>
                  <a:srgbClr val="C00000"/>
                </a:solidFill>
              </a:rPr>
              <a:t>Uncertainty quantification for predicted quantities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0E83EC9-B681-7155-BB7E-D5DD09B272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3784" y="4847160"/>
            <a:ext cx="5203179" cy="147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1352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B1531E-84D1-5754-AF1D-C56D8257D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0280E5-E68D-95DA-50E3-67C5D49E7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6707E-744E-4E78-8A21-5E48420B6F0A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F7C6BDE-F680-FDE8-974D-5ED8FCA8B301}"/>
              </a:ext>
            </a:extLst>
          </p:cNvPr>
          <p:cNvSpPr>
            <a:spLocks noGrp="1"/>
          </p:cNvSpPr>
          <p:nvPr/>
        </p:nvSpPr>
        <p:spPr bwMode="auto">
          <a:xfrm>
            <a:off x="152401" y="-107545"/>
            <a:ext cx="10484068" cy="99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FED730A-8430-8E4B-0D0D-DF71D4DD5397}"/>
              </a:ext>
            </a:extLst>
          </p:cNvPr>
          <p:cNvSpPr>
            <a:spLocks noGrp="1"/>
          </p:cNvSpPr>
          <p:nvPr/>
        </p:nvSpPr>
        <p:spPr bwMode="auto">
          <a:xfrm>
            <a:off x="163235" y="-136361"/>
            <a:ext cx="11072323" cy="99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2400" b="1" dirty="0"/>
              <a:t>Emergent stochastic physics from coarse-grained dynamics</a:t>
            </a:r>
          </a:p>
        </p:txBody>
      </p:sp>
      <p:pic>
        <p:nvPicPr>
          <p:cNvPr id="3" name="Imagen 5">
            <a:extLst>
              <a:ext uri="{FF2B5EF4-FFF2-40B4-BE49-F238E27FC236}">
                <a16:creationId xmlns:a16="http://schemas.microsoft.com/office/drawing/2014/main" id="{52672C36-A38A-3018-4C76-5D02A9FF0C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271" y="1331217"/>
            <a:ext cx="6812956" cy="3406479"/>
          </a:xfrm>
          <a:prstGeom prst="rect">
            <a:avLst/>
          </a:prstGeom>
        </p:spPr>
      </p:pic>
      <p:sp>
        <p:nvSpPr>
          <p:cNvPr id="5" name="Arrow: Up-Down 4">
            <a:extLst>
              <a:ext uri="{FF2B5EF4-FFF2-40B4-BE49-F238E27FC236}">
                <a16:creationId xmlns:a16="http://schemas.microsoft.com/office/drawing/2014/main" id="{4D022195-4E5A-84CC-49A2-4162729D4A1B}"/>
              </a:ext>
            </a:extLst>
          </p:cNvPr>
          <p:cNvSpPr/>
          <p:nvPr/>
        </p:nvSpPr>
        <p:spPr>
          <a:xfrm>
            <a:off x="1047948" y="1391130"/>
            <a:ext cx="617674" cy="4123883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720D396-DC05-BCC8-BFEB-829D49B81D21}"/>
              </a:ext>
            </a:extLst>
          </p:cNvPr>
          <p:cNvCxnSpPr>
            <a:cxnSpLocks/>
          </p:cNvCxnSpPr>
          <p:nvPr/>
        </p:nvCxnSpPr>
        <p:spPr>
          <a:xfrm>
            <a:off x="975281" y="3468203"/>
            <a:ext cx="76906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3F493CB-3D7F-8325-EBAD-D004EEC408A7}"/>
              </a:ext>
            </a:extLst>
          </p:cNvPr>
          <p:cNvSpPr txBox="1"/>
          <p:nvPr/>
        </p:nvSpPr>
        <p:spPr>
          <a:xfrm>
            <a:off x="73643" y="1708134"/>
            <a:ext cx="1047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</a:rPr>
              <a:t>Emergent stochastic physics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3C26EF-3F4F-A904-3654-2C464F9C21C3}"/>
              </a:ext>
            </a:extLst>
          </p:cNvPr>
          <p:cNvSpPr txBox="1"/>
          <p:nvPr/>
        </p:nvSpPr>
        <p:spPr>
          <a:xfrm>
            <a:off x="12274" y="4432064"/>
            <a:ext cx="1066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</a:rPr>
              <a:t>Unresolved physical processes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BA56DE-1870-8A13-1819-7B607928112E}"/>
              </a:ext>
            </a:extLst>
          </p:cNvPr>
          <p:cNvSpPr txBox="1"/>
          <p:nvPr/>
        </p:nvSpPr>
        <p:spPr>
          <a:xfrm>
            <a:off x="-67506" y="3151921"/>
            <a:ext cx="1024490" cy="849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</a:rPr>
              <a:t>Coarse-graining length-scale</a:t>
            </a:r>
          </a:p>
          <a:p>
            <a:pPr algn="ctr"/>
            <a:r>
              <a:rPr lang="en-US" sz="1200" b="1" dirty="0">
                <a:solidFill>
                  <a:srgbClr val="C00000"/>
                </a:solidFill>
              </a:rPr>
              <a:t>(micron)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BE2E7E-1444-9ECD-DBCA-E1698DF10D8A}"/>
              </a:ext>
            </a:extLst>
          </p:cNvPr>
          <p:cNvSpPr txBox="1"/>
          <p:nvPr/>
        </p:nvSpPr>
        <p:spPr>
          <a:xfrm>
            <a:off x="665955" y="1062377"/>
            <a:ext cx="13867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</a:rPr>
              <a:t>Mesoscale (mm+)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3891FB-5B37-3F35-1C18-59FAFF18600D}"/>
              </a:ext>
            </a:extLst>
          </p:cNvPr>
          <p:cNvSpPr txBox="1"/>
          <p:nvPr/>
        </p:nvSpPr>
        <p:spPr>
          <a:xfrm>
            <a:off x="679564" y="5540244"/>
            <a:ext cx="1386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</a:rPr>
              <a:t>Microscale</a:t>
            </a:r>
          </a:p>
          <a:p>
            <a:pPr algn="ctr"/>
            <a:r>
              <a:rPr lang="en-US" sz="1200" b="1" dirty="0">
                <a:solidFill>
                  <a:srgbClr val="C00000"/>
                </a:solidFill>
              </a:rPr>
              <a:t>(submicron)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2423DF7-7D66-E467-1F0C-70DE3A1CA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6744" y="4721991"/>
            <a:ext cx="1660967" cy="16609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6B90BB8-5173-BBC2-D81F-354353AB0C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5593" y="1539749"/>
            <a:ext cx="3853856" cy="293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8795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1B28C5-9925-5E63-9D51-10ED883D0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446CD-AF41-2AFF-D417-70C0642B6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536" y="112913"/>
            <a:ext cx="11471170" cy="461309"/>
          </a:xfrm>
        </p:spPr>
        <p:txBody>
          <a:bodyPr/>
          <a:lstStyle/>
          <a:p>
            <a:r>
              <a:rPr lang="en-US" sz="2400" dirty="0"/>
              <a:t>Tools you will obtain by the end of the class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A6CBBF-2CBD-34EA-5323-892991B5E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508" y="1047509"/>
            <a:ext cx="4339452" cy="33083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B66F3C-ABF1-4E38-D8F8-B19DA6604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3734" y="868101"/>
            <a:ext cx="4332263" cy="31483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36C5470-EB20-B7A3-DBD4-5DAC7D52E3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235" y="4803595"/>
            <a:ext cx="6057375" cy="152513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E814958-A69E-9621-A786-CB039403C1B4}"/>
              </a:ext>
            </a:extLst>
          </p:cNvPr>
          <p:cNvSpPr txBox="1"/>
          <p:nvPr/>
        </p:nvSpPr>
        <p:spPr>
          <a:xfrm>
            <a:off x="7371954" y="4306302"/>
            <a:ext cx="40319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Design geometric structure into learning architectures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Topological ideas (graphs)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Advanced FEM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Bracket-based dynamics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Integration with transformers</a:t>
            </a:r>
          </a:p>
        </p:txBody>
      </p:sp>
    </p:spTree>
    <p:extLst>
      <p:ext uri="{BB962C8B-B14F-4D97-AF65-F5344CB8AC3E}">
        <p14:creationId xmlns:p14="http://schemas.microsoft.com/office/powerpoint/2010/main" val="8738633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BCB91B-F2BA-F1ED-920F-4118CD7FE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CCA65B-8157-EBF6-700E-BD673B750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AC01E0-FA76-C5E7-6ED3-BDC26CA39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0122061" cy="653099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96BC6F8-9A40-852B-45A7-F8FF9523EEA6}"/>
              </a:ext>
            </a:extLst>
          </p:cNvPr>
          <p:cNvSpPr txBox="1"/>
          <p:nvPr/>
        </p:nvSpPr>
        <p:spPr>
          <a:xfrm>
            <a:off x="9067645" y="5023412"/>
            <a:ext cx="30336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Reach out! Seeking: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Mathematically mature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Creative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Ambitious</a:t>
            </a:r>
          </a:p>
          <a:p>
            <a:pPr algn="ctr"/>
            <a:r>
              <a:rPr lang="en-US" b="1" dirty="0">
                <a:solidFill>
                  <a:srgbClr val="C00000"/>
                </a:solidFill>
              </a:rPr>
              <a:t>new students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72273DD-2097-23B0-2B2B-AE203DE81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9642" y="996509"/>
            <a:ext cx="2331214" cy="233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722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2FFB80-6440-C443-6F8A-4F1E4A7D7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C66E7B-680B-33CD-15EF-3FD031722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6707E-744E-4E78-8A21-5E48420B6F0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BABD210-6CB0-FE4C-6D31-651B4B705F82}"/>
              </a:ext>
            </a:extLst>
          </p:cNvPr>
          <p:cNvSpPr>
            <a:spLocks noGrp="1"/>
          </p:cNvSpPr>
          <p:nvPr/>
        </p:nvSpPr>
        <p:spPr bwMode="auto">
          <a:xfrm>
            <a:off x="152401" y="-107545"/>
            <a:ext cx="10484068" cy="99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802D018-D655-3624-95DC-52E8C4CBBE79}"/>
              </a:ext>
            </a:extLst>
          </p:cNvPr>
          <p:cNvSpPr>
            <a:spLocks noGrp="1"/>
          </p:cNvSpPr>
          <p:nvPr/>
        </p:nvSpPr>
        <p:spPr bwMode="auto">
          <a:xfrm>
            <a:off x="163235" y="-136361"/>
            <a:ext cx="11072323" cy="99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2400" b="1" dirty="0"/>
              <a:t>Class philosophy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666BF0-862E-436D-439D-0CA0DE5259B9}"/>
              </a:ext>
            </a:extLst>
          </p:cNvPr>
          <p:cNvSpPr txBox="1"/>
          <p:nvPr/>
        </p:nvSpPr>
        <p:spPr>
          <a:xfrm>
            <a:off x="878670" y="3466975"/>
            <a:ext cx="446772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Model acceleration</a:t>
            </a:r>
          </a:p>
          <a:p>
            <a:pPr algn="ctr"/>
            <a:r>
              <a:rPr lang="en-US" b="1" dirty="0">
                <a:solidFill>
                  <a:srgbClr val="002060"/>
                </a:solidFill>
              </a:rPr>
              <a:t>Learn a cheap low-dimensional problem trained to give the same answer as an expensive one to get real-time models</a:t>
            </a:r>
          </a:p>
          <a:p>
            <a:pPr algn="ctr"/>
            <a:endParaRPr lang="en-US" b="1" dirty="0">
              <a:solidFill>
                <a:srgbClr val="002060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8A40CD-BEEC-A5E0-E7AC-564E2C8F3FFE}"/>
              </a:ext>
            </a:extLst>
          </p:cNvPr>
          <p:cNvSpPr txBox="1"/>
          <p:nvPr/>
        </p:nvSpPr>
        <p:spPr>
          <a:xfrm>
            <a:off x="6559581" y="3474996"/>
            <a:ext cx="473270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Model discovery</a:t>
            </a:r>
          </a:p>
          <a:p>
            <a:pPr algn="ctr"/>
            <a:r>
              <a:rPr lang="en-US" b="1" dirty="0">
                <a:solidFill>
                  <a:srgbClr val="002060"/>
                </a:solidFill>
              </a:rPr>
              <a:t>Governing physics are too complex to derive by pencil and paper, so use experiment instead</a:t>
            </a:r>
          </a:p>
          <a:p>
            <a:pPr algn="ctr"/>
            <a:r>
              <a:rPr lang="en-US" b="1" dirty="0">
                <a:solidFill>
                  <a:srgbClr val="002060"/>
                </a:solidFill>
              </a:rPr>
              <a:t>(multiscale, multiphysics, physics-agnostic problems)</a:t>
            </a:r>
          </a:p>
          <a:p>
            <a:pPr algn="ctr"/>
            <a:endParaRPr lang="en-US" b="1" dirty="0">
              <a:solidFill>
                <a:srgbClr val="002060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0CC705-6DEB-5C78-A26E-CA97176E15D8}"/>
              </a:ext>
            </a:extLst>
          </p:cNvPr>
          <p:cNvSpPr txBox="1"/>
          <p:nvPr/>
        </p:nvSpPr>
        <p:spPr>
          <a:xfrm>
            <a:off x="3808994" y="1327588"/>
            <a:ext cx="446772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Philosophy</a:t>
            </a:r>
          </a:p>
          <a:p>
            <a:pPr algn="ctr"/>
            <a:r>
              <a:rPr lang="en-US" b="1" dirty="0">
                <a:solidFill>
                  <a:srgbClr val="002060"/>
                </a:solidFill>
              </a:rPr>
              <a:t>Develop AI-driven models for multiscale/multiphysics systems which preserve geometric structure in physics</a:t>
            </a:r>
          </a:p>
          <a:p>
            <a:pPr algn="ctr"/>
            <a:endParaRPr lang="en-US" b="1" dirty="0">
              <a:solidFill>
                <a:srgbClr val="002060"/>
              </a:solidFill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139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C4981D-56C3-59A7-1FD3-C4A3FADAB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6707E-744E-4E78-8A21-5E48420B6F0A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7D3D31B-4E7A-907A-882C-AE3647CD7B18}"/>
              </a:ext>
            </a:extLst>
          </p:cNvPr>
          <p:cNvSpPr>
            <a:spLocks noGrp="1"/>
          </p:cNvSpPr>
          <p:nvPr/>
        </p:nvSpPr>
        <p:spPr bwMode="auto">
          <a:xfrm>
            <a:off x="163235" y="-136361"/>
            <a:ext cx="11072323" cy="99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2400" b="1" dirty="0"/>
              <a:t>What do people have in mind when they describe a “foundation model for science”</a:t>
            </a:r>
          </a:p>
        </p:txBody>
      </p:sp>
      <p:pic>
        <p:nvPicPr>
          <p:cNvPr id="9" name="Online Media 8" title="A selection of GraphCast’s predictions rolling across 10 days">
            <a:hlinkClick r:id="" action="ppaction://media"/>
            <a:extLst>
              <a:ext uri="{FF2B5EF4-FFF2-40B4-BE49-F238E27FC236}">
                <a16:creationId xmlns:a16="http://schemas.microsoft.com/office/drawing/2014/main" id="{F5B7F1F8-26C6-77C9-B62A-4F02D35A2FA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rcRect t="3711" b="3432"/>
          <a:stretch/>
        </p:blipFill>
        <p:spPr>
          <a:xfrm>
            <a:off x="6199321" y="3922442"/>
            <a:ext cx="2899751" cy="15213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E3866D-176A-B57F-B00B-2643552CEC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7433" y="5504075"/>
            <a:ext cx="2359536" cy="5417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8184600-6E31-909B-29F9-7AD04DBE5A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9852" y="5374530"/>
            <a:ext cx="1706652" cy="566929"/>
          </a:xfrm>
          <a:prstGeom prst="rect">
            <a:avLst/>
          </a:prstGeom>
        </p:spPr>
      </p:pic>
      <p:pic>
        <p:nvPicPr>
          <p:cNvPr id="2050" name="Picture 2" descr="AlphaFold2: A high-level overview | AlphaFold">
            <a:extLst>
              <a:ext uri="{FF2B5EF4-FFF2-40B4-BE49-F238E27FC236}">
                <a16:creationId xmlns:a16="http://schemas.microsoft.com/office/drawing/2014/main" id="{3FA86437-B834-F469-8CCA-174F304A50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1" t="33559" r="8544" b="24815"/>
          <a:stretch/>
        </p:blipFill>
        <p:spPr bwMode="auto">
          <a:xfrm>
            <a:off x="9064086" y="4299539"/>
            <a:ext cx="3069974" cy="83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A8F5DD-30A6-0598-E186-0F2EAE3818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00576"/>
            <a:ext cx="6135723" cy="51854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8E0FCC-1304-C743-5059-E245CEEA9A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8861" y="1028700"/>
            <a:ext cx="3959378" cy="246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53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D4556F-A532-02F9-E569-809C0C0E1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6707E-744E-4E78-8A21-5E48420B6F0A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16224C-90CA-F016-844B-194C36BDA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31"/>
            <a:ext cx="12192000" cy="681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324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C3DE05-F159-E009-8D3C-797AB7293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5920" y="6492874"/>
            <a:ext cx="2743200" cy="365125"/>
          </a:xfrm>
        </p:spPr>
        <p:txBody>
          <a:bodyPr/>
          <a:lstStyle/>
          <a:p>
            <a:pPr algn="r"/>
            <a:fld id="{A5E55A7B-7854-E145-92D9-B491DF4BAE2D}" type="slidenum">
              <a:rPr lang="en-US" smtClean="0"/>
              <a:pPr algn="r"/>
              <a:t>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8C4562-1D6D-C0E4-74AD-4F973075D5E7}"/>
              </a:ext>
            </a:extLst>
          </p:cNvPr>
          <p:cNvSpPr txBox="1"/>
          <p:nvPr/>
        </p:nvSpPr>
        <p:spPr>
          <a:xfrm>
            <a:off x="271669" y="4708146"/>
            <a:ext cx="32912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Fusion reactor optimization</a:t>
            </a:r>
          </a:p>
          <a:p>
            <a:pPr algn="ctr"/>
            <a:r>
              <a:rPr lang="en-US"/>
              <a:t>Commercialization of complex geometry reactor designs</a:t>
            </a:r>
          </a:p>
          <a:p>
            <a:pPr algn="ctr"/>
            <a:r>
              <a:rPr lang="en-US" i="1"/>
              <a:t>Need exact handoff of conserved fluxes, </a:t>
            </a:r>
            <a:r>
              <a:rPr lang="en-US" i="1" err="1"/>
              <a:t>Hugoniot</a:t>
            </a:r>
            <a:r>
              <a:rPr lang="en-US" i="1"/>
              <a:t> relations, </a:t>
            </a:r>
          </a:p>
          <a:p>
            <a:pPr algn="ctr"/>
            <a:r>
              <a:rPr lang="en-US" i="1"/>
              <a:t>Gauge symmetries</a:t>
            </a:r>
          </a:p>
          <a:p>
            <a:pPr algn="ctr"/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5EAF4EE3-9AC7-EE9B-113E-0C49B01F5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2880" y="0"/>
            <a:ext cx="0" cy="0"/>
          </a:xfrm>
        </p:spPr>
        <p:txBody>
          <a:bodyPr/>
          <a:lstStyle/>
          <a:p>
            <a:r>
              <a:rPr lang="en-US"/>
              <a:t> </a:t>
            </a:r>
            <a:br>
              <a:rPr lang="en-US"/>
            </a:b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502B556-6339-6CB6-4F69-514383506A41}"/>
              </a:ext>
            </a:extLst>
          </p:cNvPr>
          <p:cNvSpPr>
            <a:spLocks noGrp="1"/>
          </p:cNvSpPr>
          <p:nvPr/>
        </p:nvSpPr>
        <p:spPr bwMode="auto">
          <a:xfrm>
            <a:off x="135058" y="-227293"/>
            <a:ext cx="9979572" cy="99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dirty="0"/>
              <a:t>Some applications where structure preservation is important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BF1210-6A9D-5F58-0208-F59EF2D73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198" y="2856804"/>
            <a:ext cx="2219048" cy="15244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E7328B-4E45-562D-3621-52A58F27C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853" y="924034"/>
            <a:ext cx="3621316" cy="33701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9F353EA-02CD-97C7-9F2E-C9380E6B50C5}"/>
              </a:ext>
            </a:extLst>
          </p:cNvPr>
          <p:cNvSpPr txBox="1"/>
          <p:nvPr/>
        </p:nvSpPr>
        <p:spPr>
          <a:xfrm>
            <a:off x="3790277" y="4722224"/>
            <a:ext cx="42456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Hypersonic metamaterial design</a:t>
            </a:r>
          </a:p>
          <a:p>
            <a:pPr algn="ctr"/>
            <a:r>
              <a:rPr lang="en-US"/>
              <a:t>Treat non-equilibrium physics in multiscale extreme physics processes</a:t>
            </a:r>
          </a:p>
          <a:p>
            <a:pPr algn="ctr"/>
            <a:r>
              <a:rPr lang="en-US" i="1"/>
              <a:t>Need exact mass transfer, non-equilibrium chemistry, fluctuation/dissipation balance </a:t>
            </a:r>
          </a:p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6AAF63-A142-8FAD-1A06-BE66FC6EA107}"/>
              </a:ext>
            </a:extLst>
          </p:cNvPr>
          <p:cNvSpPr txBox="1"/>
          <p:nvPr/>
        </p:nvSpPr>
        <p:spPr>
          <a:xfrm>
            <a:off x="8163441" y="4655230"/>
            <a:ext cx="384567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Data-driven fracture</a:t>
            </a:r>
          </a:p>
          <a:p>
            <a:pPr algn="ctr"/>
            <a:r>
              <a:rPr lang="en-US"/>
              <a:t>Homogenized mechanics for multiscale materials from experimental DIC</a:t>
            </a:r>
          </a:p>
          <a:p>
            <a:pPr algn="ctr"/>
            <a:r>
              <a:rPr lang="en-US" i="1"/>
              <a:t>Exactly balance strain, Griffiths fracture energy for rare events conditioned on mesoscale geometry</a:t>
            </a:r>
          </a:p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3C3A43-C364-6CC9-D93B-84A5C1E8D3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11"/>
          <a:stretch/>
        </p:blipFill>
        <p:spPr>
          <a:xfrm>
            <a:off x="3985562" y="910082"/>
            <a:ext cx="3718321" cy="18141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D2C0C7-77C3-4F0E-7A6E-6ED2EB1AB4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8830" y="1003928"/>
            <a:ext cx="4190290" cy="321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64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C4981D-56C3-59A7-1FD3-C4A3FADAB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6707E-744E-4E78-8A21-5E48420B6F0A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7D3D31B-4E7A-907A-882C-AE3647CD7B18}"/>
              </a:ext>
            </a:extLst>
          </p:cNvPr>
          <p:cNvSpPr>
            <a:spLocks noGrp="1"/>
          </p:cNvSpPr>
          <p:nvPr/>
        </p:nvSpPr>
        <p:spPr bwMode="auto">
          <a:xfrm>
            <a:off x="0" y="-142540"/>
            <a:ext cx="12267662" cy="99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2400" b="1" dirty="0"/>
              <a:t>The debate happening right now – Do we need physics? Is scale enough? Can we access scale?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906937-F09B-722F-5A07-F0B77014F7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03" y="4731238"/>
            <a:ext cx="3779462" cy="1186522"/>
          </a:xfrm>
          <a:prstGeom prst="rect">
            <a:avLst/>
          </a:prstGeom>
        </p:spPr>
      </p:pic>
      <p:pic>
        <p:nvPicPr>
          <p:cNvPr id="8" name="background">
            <a:hlinkClick r:id="" action="ppaction://media"/>
            <a:extLst>
              <a:ext uri="{FF2B5EF4-FFF2-40B4-BE49-F238E27FC236}">
                <a16:creationId xmlns:a16="http://schemas.microsoft.com/office/drawing/2014/main" id="{B3E38559-A52F-9A6F-9DE4-5BD6DA9BB9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1857" y="789815"/>
            <a:ext cx="5482295" cy="36548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F583D8-CA87-306E-40E8-46F80A1077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6343" y="1887906"/>
            <a:ext cx="4589126" cy="42829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32BB55-1E1F-5330-FCB1-F0BCF761E6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3978" y="771483"/>
            <a:ext cx="5082302" cy="112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01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9F7C1C-F247-BCA0-4A92-8A2068DA4A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1927CC-4B0A-769F-DF73-C20BE4448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6707E-744E-4E78-8A21-5E48420B6F0A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984815B-6391-FF15-7D41-AB39E640F287}"/>
              </a:ext>
            </a:extLst>
          </p:cNvPr>
          <p:cNvSpPr>
            <a:spLocks noGrp="1"/>
          </p:cNvSpPr>
          <p:nvPr/>
        </p:nvSpPr>
        <p:spPr bwMode="auto">
          <a:xfrm>
            <a:off x="163235" y="-136361"/>
            <a:ext cx="11072323" cy="99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2400" b="1" dirty="0"/>
              <a:t>Operator regression vs data-driven physics</a:t>
            </a:r>
          </a:p>
        </p:txBody>
      </p:sp>
      <p:pic>
        <p:nvPicPr>
          <p:cNvPr id="6" name="background">
            <a:hlinkClick r:id="" action="ppaction://media"/>
            <a:extLst>
              <a:ext uri="{FF2B5EF4-FFF2-40B4-BE49-F238E27FC236}">
                <a16:creationId xmlns:a16="http://schemas.microsoft.com/office/drawing/2014/main" id="{40B65558-D7DE-420A-679B-F1839D7ABC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64494" y="818757"/>
            <a:ext cx="2458001" cy="1638668"/>
          </a:xfrm>
          <a:prstGeom prst="rect">
            <a:avLst/>
          </a:prstGeom>
        </p:spPr>
      </p:pic>
      <p:pic>
        <p:nvPicPr>
          <p:cNvPr id="9" name="compressed_plasma_model_rollout_logmom (1)">
            <a:hlinkClick r:id="" action="ppaction://media"/>
            <a:extLst>
              <a:ext uri="{FF2B5EF4-FFF2-40B4-BE49-F238E27FC236}">
                <a16:creationId xmlns:a16="http://schemas.microsoft.com/office/drawing/2014/main" id="{9BEDD73E-59C9-329F-578D-5DE25FD50BD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l="8815" r="9104"/>
          <a:stretch>
            <a:fillRect/>
          </a:stretch>
        </p:blipFill>
        <p:spPr>
          <a:xfrm>
            <a:off x="1088267" y="2568390"/>
            <a:ext cx="4347139" cy="2092517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97E8D4BF-230B-F5AE-3819-F93516C55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142" y="5039107"/>
            <a:ext cx="4245247" cy="133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FB4F7AA6-F3F9-DCE7-ABEF-0FE60F0FFD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54"/>
          <a:stretch>
            <a:fillRect/>
          </a:stretch>
        </p:blipFill>
        <p:spPr bwMode="auto">
          <a:xfrm>
            <a:off x="5605232" y="1315380"/>
            <a:ext cx="4245247" cy="66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euler_forward_euler_2">
            <a:hlinkClick r:id="" action="ppaction://media"/>
            <a:extLst>
              <a:ext uri="{FF2B5EF4-FFF2-40B4-BE49-F238E27FC236}">
                <a16:creationId xmlns:a16="http://schemas.microsoft.com/office/drawing/2014/main" id="{503AC478-3B8A-30A8-1C9C-BFB6E0EDC1B5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rcRect l="11010" t="14813" r="7319" b="17755"/>
          <a:stretch>
            <a:fillRect/>
          </a:stretch>
        </p:blipFill>
        <p:spPr>
          <a:xfrm>
            <a:off x="6777991" y="2506525"/>
            <a:ext cx="4565984" cy="226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34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8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BD007F-7A98-17FA-76B6-3BAB97F137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CF369D-8815-AA79-43CB-C56439B38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B5A4C6B-E353-0FBB-08DC-F126616DF71A}"/>
              </a:ext>
            </a:extLst>
          </p:cNvPr>
          <p:cNvSpPr>
            <a:spLocks noGrp="1"/>
          </p:cNvSpPr>
          <p:nvPr/>
        </p:nvSpPr>
        <p:spPr bwMode="auto">
          <a:xfrm>
            <a:off x="78452" y="-130712"/>
            <a:ext cx="11430375" cy="99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dirty="0"/>
              <a:t>Hybrid FEM outperforms state of the art transformers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808ADF-F452-1959-30AD-45378FF0A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5209"/>
            <a:ext cx="12192000" cy="50875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DD9FE5-E70F-E57E-12CA-D9F850EE2843}"/>
              </a:ext>
            </a:extLst>
          </p:cNvPr>
          <p:cNvSpPr/>
          <p:nvPr/>
        </p:nvSpPr>
        <p:spPr>
          <a:xfrm>
            <a:off x="7862552" y="1970468"/>
            <a:ext cx="3039414" cy="566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648579-E686-DA6F-BFD5-FED1EB4E9546}"/>
              </a:ext>
            </a:extLst>
          </p:cNvPr>
          <p:cNvSpPr/>
          <p:nvPr/>
        </p:nvSpPr>
        <p:spPr>
          <a:xfrm>
            <a:off x="6035757" y="3416263"/>
            <a:ext cx="238711" cy="13061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99A1E8-C42F-DF47-6F82-51E740BDC43C}"/>
              </a:ext>
            </a:extLst>
          </p:cNvPr>
          <p:cNvSpPr txBox="1"/>
          <p:nvPr/>
        </p:nvSpPr>
        <p:spPr>
          <a:xfrm>
            <a:off x="8662737" y="5997742"/>
            <a:ext cx="1907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Rollout time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F21A6E-A999-1253-1100-F0F327545B06}"/>
              </a:ext>
            </a:extLst>
          </p:cNvPr>
          <p:cNvSpPr txBox="1"/>
          <p:nvPr/>
        </p:nvSpPr>
        <p:spPr>
          <a:xfrm rot="16200000">
            <a:off x="5372100" y="3653408"/>
            <a:ext cx="16723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VMSE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E2884E-BFBB-8038-C936-D11F3A1A603D}"/>
              </a:ext>
            </a:extLst>
          </p:cNvPr>
          <p:cNvSpPr txBox="1"/>
          <p:nvPr/>
        </p:nvSpPr>
        <p:spPr>
          <a:xfrm>
            <a:off x="7664114" y="798764"/>
            <a:ext cx="38801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u="sng" dirty="0" err="1">
                <a:solidFill>
                  <a:srgbClr val="C00000"/>
                </a:solidFill>
              </a:rPr>
              <a:t>SotA</a:t>
            </a:r>
            <a:r>
              <a:rPr lang="en-US" b="1" u="sng" dirty="0">
                <a:solidFill>
                  <a:srgbClr val="C00000"/>
                </a:solidFill>
              </a:rPr>
              <a:t> with less parameters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FNOs fail (green)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Current </a:t>
            </a:r>
            <a:r>
              <a:rPr lang="en-US" dirty="0" err="1">
                <a:solidFill>
                  <a:srgbClr val="C00000"/>
                </a:solidFill>
              </a:rPr>
              <a:t>SotA</a:t>
            </a:r>
            <a:r>
              <a:rPr lang="en-US" dirty="0">
                <a:solidFill>
                  <a:srgbClr val="C00000"/>
                </a:solidFill>
              </a:rPr>
              <a:t> is a massive foundation model trained on </a:t>
            </a:r>
            <a:r>
              <a:rPr lang="en-US" b="1" dirty="0">
                <a:solidFill>
                  <a:srgbClr val="C00000"/>
                </a:solidFill>
              </a:rPr>
              <a:t>all of </a:t>
            </a:r>
            <a:r>
              <a:rPr lang="en-US" b="1" dirty="0" err="1">
                <a:solidFill>
                  <a:srgbClr val="C00000"/>
                </a:solidFill>
              </a:rPr>
              <a:t>Youtube</a:t>
            </a:r>
            <a:endParaRPr lang="en-US" b="1" dirty="0">
              <a:solidFill>
                <a:srgbClr val="C00000"/>
              </a:solidFill>
            </a:endParaRPr>
          </a:p>
          <a:p>
            <a:pPr algn="ctr"/>
            <a:r>
              <a:rPr lang="en-US" b="1" dirty="0">
                <a:solidFill>
                  <a:srgbClr val="C00000"/>
                </a:solidFill>
              </a:rPr>
              <a:t>~100x less params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135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BB46C4-356A-E400-BD65-32993F0BB8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F2E180-8083-9594-26D5-4FE96ADA9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5920" y="6492874"/>
            <a:ext cx="2743200" cy="365125"/>
          </a:xfrm>
        </p:spPr>
        <p:txBody>
          <a:bodyPr/>
          <a:lstStyle/>
          <a:p>
            <a:pPr algn="r"/>
            <a:fld id="{A5E55A7B-7854-E145-92D9-B491DF4BAE2D}" type="slidenum">
              <a:rPr lang="en-US" smtClean="0"/>
              <a:pPr algn="r"/>
              <a:t>9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41CFA9E-7B0B-7ED6-4538-8EB932656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2880" y="0"/>
            <a:ext cx="0" cy="0"/>
          </a:xfrm>
        </p:spPr>
        <p:txBody>
          <a:bodyPr/>
          <a:lstStyle/>
          <a:p>
            <a:r>
              <a:rPr lang="en-US"/>
              <a:t> </a:t>
            </a:r>
            <a:br>
              <a:rPr lang="en-US"/>
            </a:b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CFBC73-A08C-EDF6-7FF3-C0CF12E16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630" y="63500"/>
            <a:ext cx="10204720" cy="640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504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94503b0-f489-437f-b29a-84a8bd5207e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B6267CE9310484B90F837E9F8133FD0" ma:contentTypeVersion="8" ma:contentTypeDescription="Create a new document." ma:contentTypeScope="" ma:versionID="6b483c3c1dd27b588bddd8ff0a34c4a3">
  <xsd:schema xmlns:xsd="http://www.w3.org/2001/XMLSchema" xmlns:xs="http://www.w3.org/2001/XMLSchema" xmlns:p="http://schemas.microsoft.com/office/2006/metadata/properties" xmlns:ns3="b94503b0-f489-437f-b29a-84a8bd5207e3" xmlns:ns4="74384e4e-644c-4ff1-9e13-a8f0e03f97ea" targetNamespace="http://schemas.microsoft.com/office/2006/metadata/properties" ma:root="true" ma:fieldsID="bac44800aa0b1b43bf8100cd0336fbfc" ns3:_="" ns4:_="">
    <xsd:import namespace="b94503b0-f489-437f-b29a-84a8bd5207e3"/>
    <xsd:import namespace="74384e4e-644c-4ff1-9e13-a8f0e03f97ea"/>
    <xsd:element name="properties">
      <xsd:complexType>
        <xsd:sequence>
          <xsd:element name="documentManagement">
            <xsd:complexType>
              <xsd:all>
                <xsd:element ref="ns3:_activity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4503b0-f489-437f-b29a-84a8bd5207e3" elementFormDefault="qualified">
    <xsd:import namespace="http://schemas.microsoft.com/office/2006/documentManagement/types"/>
    <xsd:import namespace="http://schemas.microsoft.com/office/infopath/2007/PartnerControls"/>
    <xsd:element name="_activity" ma:index="8" nillable="true" ma:displayName="_activity" ma:hidden="true" ma:internalName="_activity">
      <xsd:simpleType>
        <xsd:restriction base="dms:Note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384e4e-644c-4ff1-9e13-a8f0e03f97e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0DF7650-5F69-4934-8792-C62A7CAEBE2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D8FD517-DA05-4920-B524-13204CB3F671}">
  <ds:schemaRefs>
    <ds:schemaRef ds:uri="74384e4e-644c-4ff1-9e13-a8f0e03f97ea"/>
    <ds:schemaRef ds:uri="b94503b0-f489-437f-b29a-84a8bd5207e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4AE500C-D340-46F8-A2CD-E9BB4DA04CF9}">
  <ds:schemaRefs>
    <ds:schemaRef ds:uri="74384e4e-644c-4ff1-9e13-a8f0e03f97ea"/>
    <ds:schemaRef ds:uri="b94503b0-f489-437f-b29a-84a8bd5207e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3404</TotalTime>
  <Words>383</Words>
  <Application>Microsoft Office PowerPoint</Application>
  <PresentationFormat>Widescreen</PresentationFormat>
  <Paragraphs>87</Paragraphs>
  <Slides>14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-apple-system</vt:lpstr>
      <vt:lpstr>Arial</vt:lpstr>
      <vt:lpstr>Calibri</vt:lpstr>
      <vt:lpstr>Gill Sans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  </vt:lpstr>
      <vt:lpstr>PowerPoint Presentation</vt:lpstr>
      <vt:lpstr>PowerPoint Presentation</vt:lpstr>
      <vt:lpstr>PowerPoint Presentation</vt:lpstr>
      <vt:lpstr>  </vt:lpstr>
      <vt:lpstr>PowerPoint Presentation</vt:lpstr>
      <vt:lpstr>PowerPoint Presentation</vt:lpstr>
      <vt:lpstr>PowerPoint Presentation</vt:lpstr>
      <vt:lpstr>Tools you will obtain by the end of the class</vt:lpstr>
      <vt:lpstr>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 Trask</dc:creator>
  <cp:lastModifiedBy>Nat Trask</cp:lastModifiedBy>
  <cp:revision>5</cp:revision>
  <dcterms:created xsi:type="dcterms:W3CDTF">2023-12-01T11:39:46Z</dcterms:created>
  <dcterms:modified xsi:type="dcterms:W3CDTF">2026-01-14T14:41:43Z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0x010100FB6267CE9310484B90F837E9F8133FD0</vt:lpwstr>
  </property>
</Properties>
</file>